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4" r:id="rId4"/>
    <p:sldId id="265" r:id="rId5"/>
    <p:sldId id="258" r:id="rId6"/>
    <p:sldId id="259" r:id="rId7"/>
    <p:sldId id="262" r:id="rId8"/>
    <p:sldId id="261" r:id="rId9"/>
    <p:sldId id="270" r:id="rId10"/>
    <p:sldId id="266" r:id="rId11"/>
    <p:sldId id="260" r:id="rId12"/>
    <p:sldId id="267" r:id="rId13"/>
    <p:sldId id="271" r:id="rId14"/>
    <p:sldId id="268" r:id="rId15"/>
    <p:sldId id="269" r:id="rId16"/>
    <p:sldId id="275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4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0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86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4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4B126-9BD3-45B3-89B7-73006F22CE61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34986-A284-4C2D-B237-0AADAD0CB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5076056" y="5080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Ministry of higher Education                                     and Scientific Research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4" y="5656360"/>
            <a:ext cx="63341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31787"/>
            <a:ext cx="676275" cy="70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ربع نص 14"/>
          <p:cNvSpPr txBox="1"/>
          <p:nvPr/>
        </p:nvSpPr>
        <p:spPr>
          <a:xfrm>
            <a:off x="837334" y="5721725"/>
            <a:ext cx="3664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References as in the workbook and classroom. </a:t>
            </a:r>
          </a:p>
        </p:txBody>
      </p:sp>
      <p:sp>
        <p:nvSpPr>
          <p:cNvPr id="22" name="مربع نص 21"/>
          <p:cNvSpPr txBox="1"/>
          <p:nvPr/>
        </p:nvSpPr>
        <p:spPr>
          <a:xfrm>
            <a:off x="843256" y="6131787"/>
            <a:ext cx="7113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For more detailed instruction, any question, cases need help please  contact block  leader at the CRC Google classroom or email.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1531497" y="764704"/>
            <a:ext cx="58312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CardioRespiratory</a:t>
            </a:r>
            <a:r>
              <a:rPr lang="en-US" sz="3600" b="1" dirty="0" smtClean="0"/>
              <a:t> </a:t>
            </a:r>
            <a:r>
              <a:rPr lang="en-US" sz="3600" b="1" dirty="0"/>
              <a:t>Care Block 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612051" y="2807856"/>
            <a:ext cx="849694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cs typeface="Times New Roman" pitchFamily="18" charset="0"/>
              </a:rPr>
              <a:t>CRC Block Staff: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 smtClean="0"/>
              <a:t>Firas</a:t>
            </a:r>
            <a:r>
              <a:rPr lang="en-US" b="1" dirty="0" smtClean="0"/>
              <a:t> Rashid </a:t>
            </a:r>
            <a:r>
              <a:rPr lang="en-US" b="1" smtClean="0"/>
              <a:t>Sayel</a:t>
            </a:r>
            <a:r>
              <a:rPr lang="en-US" b="1" dirty="0" smtClean="0"/>
              <a:t> </a:t>
            </a:r>
            <a:r>
              <a:rPr lang="en-US" b="1" dirty="0"/>
              <a:t>(block leader)                       </a:t>
            </a:r>
            <a:endParaRPr lang="en-US" b="1" dirty="0" smtClean="0"/>
          </a:p>
          <a:p>
            <a:r>
              <a:rPr lang="en-US" b="1" dirty="0" smtClean="0"/>
              <a:t>    </a:t>
            </a:r>
            <a:endParaRPr lang="en-US" b="1" dirty="0"/>
          </a:p>
          <a:p>
            <a:r>
              <a:rPr lang="en-US" b="1" dirty="0"/>
              <a:t> </a:t>
            </a:r>
          </a:p>
        </p:txBody>
      </p:sp>
      <p:sp>
        <p:nvSpPr>
          <p:cNvPr id="20" name="مستطيل 19"/>
          <p:cNvSpPr/>
          <p:nvPr/>
        </p:nvSpPr>
        <p:spPr>
          <a:xfrm>
            <a:off x="0" y="-24017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University of </a:t>
            </a:r>
            <a:r>
              <a:rPr lang="en-US" dirty="0" err="1">
                <a:solidFill>
                  <a:srgbClr val="002060"/>
                </a:solidFill>
                <a:latin typeface="Berlin Sans FB Demi" panose="020E0802020502020306" pitchFamily="34" charset="0"/>
              </a:rPr>
              <a:t>Basrah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               </a:t>
            </a:r>
            <a:endParaRPr lang="en-US" dirty="0" smtClean="0">
              <a:solidFill>
                <a:srgbClr val="002060"/>
              </a:solidFill>
              <a:latin typeface="Berlin Sans FB Demi" panose="020E0802020502020306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AL-</a:t>
            </a:r>
            <a:r>
              <a:rPr lang="en-US" dirty="0" err="1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Zahraa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 College </a:t>
            </a:r>
            <a:r>
              <a:rPr lang="en-US" dirty="0">
                <a:solidFill>
                  <a:srgbClr val="002060"/>
                </a:solidFill>
                <a:latin typeface="Berlin Sans FB Demi" panose="020E0802020502020306" pitchFamily="34" charset="0"/>
              </a:rPr>
              <a:t>of </a:t>
            </a:r>
            <a:r>
              <a:rPr lang="en-US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Medicine</a:t>
            </a:r>
            <a:endParaRPr lang="en-US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227612" y="1254396"/>
            <a:ext cx="72658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Lecture title: </a:t>
            </a:r>
            <a:r>
              <a:rPr lang="en-US" sz="2400" b="1" dirty="0" smtClean="0"/>
              <a:t>Bronchial Asthma</a:t>
            </a:r>
            <a:endParaRPr lang="en-US" sz="2400" b="1" dirty="0" smtClean="0"/>
          </a:p>
          <a:p>
            <a:r>
              <a:rPr lang="en-US" sz="2400" b="1" dirty="0" smtClean="0"/>
              <a:t>Date</a:t>
            </a:r>
            <a:r>
              <a:rPr lang="en-US" sz="2400" b="1" dirty="0" smtClean="0"/>
              <a:t>: 7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February 2022</a:t>
            </a:r>
            <a:endParaRPr lang="en-US" sz="2400" b="1" dirty="0" smtClean="0"/>
          </a:p>
          <a:p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Firas</a:t>
            </a:r>
            <a:r>
              <a:rPr lang="en-US" sz="2400" b="1" dirty="0" smtClean="0"/>
              <a:t> Rashid </a:t>
            </a:r>
            <a:endParaRPr lang="en-US" sz="2400" b="1" dirty="0" smtClean="0"/>
          </a:p>
          <a:p>
            <a:endParaRPr lang="en-US" sz="2400" b="1" dirty="0"/>
          </a:p>
        </p:txBody>
      </p:sp>
      <p:sp>
        <p:nvSpPr>
          <p:cNvPr id="4" name="مستطيل 3"/>
          <p:cNvSpPr/>
          <p:nvPr/>
        </p:nvSpPr>
        <p:spPr>
          <a:xfrm>
            <a:off x="583814" y="3348036"/>
            <a:ext cx="220816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Dr. Ahmed Bader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Nawal Mustafa</a:t>
            </a:r>
          </a:p>
          <a:p>
            <a:r>
              <a:rPr lang="en-US" b="1" dirty="0"/>
              <a:t>Dr Zainab Almnaseer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Farqad Alhamdani</a:t>
            </a:r>
          </a:p>
          <a:p>
            <a:r>
              <a:rPr lang="en-US" b="1" dirty="0"/>
              <a:t>Dr Ban M. Saleh</a:t>
            </a:r>
          </a:p>
          <a:p>
            <a:r>
              <a:rPr lang="en-US" b="1" dirty="0"/>
              <a:t>Dr Amani </a:t>
            </a:r>
            <a:r>
              <a:rPr lang="en-US" b="1" dirty="0" err="1" smtClean="0"/>
              <a:t>Namaa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5" name="مستطيل 4"/>
          <p:cNvSpPr/>
          <p:nvPr/>
        </p:nvSpPr>
        <p:spPr>
          <a:xfrm>
            <a:off x="5074278" y="3068960"/>
            <a:ext cx="26600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Dr. Mohammed </a:t>
            </a:r>
            <a:r>
              <a:rPr lang="en-US" b="1" dirty="0" err="1" smtClean="0"/>
              <a:t>Adil</a:t>
            </a:r>
            <a:endParaRPr lang="en-US" b="1" dirty="0" smtClean="0"/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Assad Hassan 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Ahmed Qassim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/>
              <a:t>Safa Asaad</a:t>
            </a:r>
          </a:p>
          <a:p>
            <a:r>
              <a:rPr lang="en-US" b="1" dirty="0"/>
              <a:t>Dr Mustafa Ghazi                               </a:t>
            </a:r>
          </a:p>
          <a:p>
            <a:r>
              <a:rPr lang="en-US" b="1" dirty="0" err="1" smtClean="0"/>
              <a:t>Dr</a:t>
            </a:r>
            <a:r>
              <a:rPr lang="en-US" b="1" dirty="0" smtClean="0"/>
              <a:t> </a:t>
            </a:r>
            <a:r>
              <a:rPr lang="en-US" b="1" dirty="0" err="1"/>
              <a:t>Ilham</a:t>
            </a:r>
            <a:r>
              <a:rPr lang="en-US" b="1" dirty="0"/>
              <a:t> </a:t>
            </a:r>
            <a:r>
              <a:rPr lang="en-US" b="1" dirty="0" smtClean="0"/>
              <a:t>Mohammed</a:t>
            </a:r>
          </a:p>
          <a:p>
            <a:r>
              <a:rPr lang="en-US" b="1" dirty="0" err="1"/>
              <a:t>Dr</a:t>
            </a:r>
            <a:r>
              <a:rPr lang="en-US" b="1" dirty="0"/>
              <a:t> </a:t>
            </a:r>
            <a:r>
              <a:rPr lang="en-US" b="1" dirty="0" err="1"/>
              <a:t>Zainab</a:t>
            </a:r>
            <a:r>
              <a:rPr lang="en-US" b="1" dirty="0"/>
              <a:t> </a:t>
            </a:r>
            <a:r>
              <a:rPr lang="en-US" b="1" dirty="0" err="1"/>
              <a:t>Muzahim</a:t>
            </a:r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58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1600" y="98072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Asthma control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2988" t="49300" r="18895" b="21301"/>
          <a:stretch/>
        </p:blipFill>
        <p:spPr>
          <a:xfrm>
            <a:off x="323528" y="1821520"/>
            <a:ext cx="8496944" cy="377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08" y="584684"/>
            <a:ext cx="7427168" cy="272347"/>
          </a:xfrm>
        </p:spPr>
        <p:txBody>
          <a:bodyPr>
            <a:noAutofit/>
          </a:bodyPr>
          <a:lstStyle/>
          <a:p>
            <a:pPr algn="l"/>
            <a:r>
              <a:rPr lang="en-GB" sz="1000" dirty="0"/>
              <a:t>(ICS = inhaled corticosteroids (glucocorticoids); LABA = long-acting </a:t>
            </a:r>
            <a:r>
              <a:rPr lang="el-GR" sz="1000" dirty="0"/>
              <a:t>β2-</a:t>
            </a:r>
            <a:r>
              <a:rPr lang="en-GB" sz="1000" dirty="0"/>
              <a:t>agonist;</a:t>
            </a:r>
            <a:br>
              <a:rPr lang="en-GB" sz="1000" dirty="0"/>
            </a:br>
            <a:r>
              <a:rPr lang="en-GB" sz="1000" dirty="0"/>
              <a:t>LAMA = long-acting muscarinic antagonist; LTRA = leukotriene receptor antagonist; SR = sustained-release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7782" t="24497" r="23152" b="8681"/>
          <a:stretch/>
        </p:blipFill>
        <p:spPr>
          <a:xfrm>
            <a:off x="187773" y="893036"/>
            <a:ext cx="8653891" cy="55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1600" y="98072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Metered-dose </a:t>
            </a:r>
            <a:r>
              <a:rPr lang="en-GB" sz="3200" dirty="0"/>
              <a:t>inhaler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029" t="33119" r="52802" b="31182"/>
          <a:stretch/>
        </p:blipFill>
        <p:spPr>
          <a:xfrm>
            <a:off x="1115616" y="1743164"/>
            <a:ext cx="4968552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71600" y="98072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Exacerbations of asthma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/>
              <a:t>I</a:t>
            </a:r>
            <a:r>
              <a:rPr lang="en-GB" dirty="0" smtClean="0"/>
              <a:t>ncreased </a:t>
            </a:r>
            <a:r>
              <a:rPr lang="en-GB" dirty="0"/>
              <a:t>symptoms, deterioration in lung function, and </a:t>
            </a:r>
            <a:r>
              <a:rPr lang="en-GB" dirty="0" smtClean="0"/>
              <a:t>an increase </a:t>
            </a:r>
            <a:r>
              <a:rPr lang="en-GB" dirty="0"/>
              <a:t>in airway </a:t>
            </a:r>
            <a:r>
              <a:rPr lang="en-GB" dirty="0" smtClean="0"/>
              <a:t>inflammation</a:t>
            </a:r>
          </a:p>
          <a:p>
            <a:endParaRPr lang="en-GB" dirty="0"/>
          </a:p>
          <a:p>
            <a:r>
              <a:rPr lang="en-GB" dirty="0"/>
              <a:t>P</a:t>
            </a:r>
            <a:r>
              <a:rPr lang="en-GB" dirty="0" smtClean="0"/>
              <a:t>recipitated </a:t>
            </a:r>
            <a:r>
              <a:rPr lang="en-GB" dirty="0"/>
              <a:t>by viral </a:t>
            </a:r>
            <a:r>
              <a:rPr lang="en-GB" dirty="0" smtClean="0"/>
              <a:t>infections, moulds </a:t>
            </a:r>
            <a:r>
              <a:rPr lang="en-GB" dirty="0"/>
              <a:t>(</a:t>
            </a:r>
            <a:r>
              <a:rPr lang="en-GB" dirty="0" err="1"/>
              <a:t>Alternaria</a:t>
            </a:r>
            <a:r>
              <a:rPr lang="en-GB" dirty="0"/>
              <a:t> </a:t>
            </a:r>
            <a:r>
              <a:rPr lang="en-GB" dirty="0" smtClean="0"/>
              <a:t>and </a:t>
            </a:r>
            <a:r>
              <a:rPr lang="en-GB" dirty="0" err="1" smtClean="0"/>
              <a:t>Cladosporium</a:t>
            </a:r>
            <a:r>
              <a:rPr lang="en-GB" dirty="0"/>
              <a:t>), pollens (particularly following thunderstorms) </a:t>
            </a:r>
            <a:r>
              <a:rPr lang="en-GB" dirty="0" smtClean="0"/>
              <a:t>and air </a:t>
            </a:r>
            <a:r>
              <a:rPr lang="en-GB" dirty="0"/>
              <a:t>pollution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dirty="0"/>
              <a:t>gradual deterioration over several hours to </a:t>
            </a:r>
            <a:r>
              <a:rPr lang="en-GB" dirty="0" smtClean="0"/>
              <a:t>days (some occur </a:t>
            </a:r>
            <a:r>
              <a:rPr lang="en-GB" dirty="0"/>
              <a:t>with little or no warning: so-called brittle </a:t>
            </a:r>
            <a:r>
              <a:rPr lang="en-GB" dirty="0" smtClean="0"/>
              <a:t>asthma)</a:t>
            </a:r>
          </a:p>
          <a:p>
            <a:endParaRPr lang="en-GB" dirty="0"/>
          </a:p>
          <a:p>
            <a:r>
              <a:rPr lang="en-GB" dirty="0"/>
              <a:t>An important minority </a:t>
            </a:r>
            <a:r>
              <a:rPr lang="en-GB" dirty="0" smtClean="0"/>
              <a:t>a blunted perception </a:t>
            </a:r>
            <a:r>
              <a:rPr lang="en-GB" dirty="0"/>
              <a:t>of airway narrowing and fail to appreciate the </a:t>
            </a:r>
            <a:r>
              <a:rPr lang="en-GB" dirty="0" smtClean="0"/>
              <a:t>early signs </a:t>
            </a:r>
            <a:r>
              <a:rPr lang="en-GB" dirty="0"/>
              <a:t>of deterioration</a:t>
            </a:r>
          </a:p>
        </p:txBody>
      </p:sp>
    </p:spTree>
    <p:extLst>
      <p:ext uri="{BB962C8B-B14F-4D97-AF65-F5344CB8AC3E}">
        <p14:creationId xmlns:p14="http://schemas.microsoft.com/office/powerpoint/2010/main" val="166096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8031" t="47200" r="25588" b="15001"/>
          <a:stretch/>
        </p:blipFill>
        <p:spPr>
          <a:xfrm>
            <a:off x="1669531" y="1713929"/>
            <a:ext cx="4824536" cy="3888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3608" y="835286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/>
              <a:t>Immediate assessment </a:t>
            </a:r>
            <a:r>
              <a:rPr lang="en-GB" sz="2800" b="1" dirty="0" smtClean="0"/>
              <a:t>of acute </a:t>
            </a:r>
            <a:r>
              <a:rPr lang="en-GB" sz="2800" b="1" dirty="0"/>
              <a:t>severe asthma</a:t>
            </a:r>
          </a:p>
        </p:txBody>
      </p:sp>
    </p:spTree>
    <p:extLst>
      <p:ext uri="{BB962C8B-B14F-4D97-AF65-F5344CB8AC3E}">
        <p14:creationId xmlns:p14="http://schemas.microsoft.com/office/powerpoint/2010/main" val="18070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83528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Immediate </a:t>
            </a:r>
            <a:r>
              <a:rPr lang="en-GB" sz="2400" b="1" dirty="0" smtClean="0"/>
              <a:t>management of acute </a:t>
            </a:r>
            <a:r>
              <a:rPr lang="en-GB" sz="2400" b="1" dirty="0"/>
              <a:t>severe asthma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469" t="17800" r="24407" b="12201"/>
          <a:stretch/>
        </p:blipFill>
        <p:spPr>
          <a:xfrm>
            <a:off x="875828" y="1296951"/>
            <a:ext cx="7277782" cy="519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835285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/>
              <a:t>A</a:t>
            </a:r>
            <a:r>
              <a:rPr lang="en-GB" sz="3200" b="1" dirty="0" smtClean="0"/>
              <a:t>ssisted ventilation in </a:t>
            </a:r>
            <a:r>
              <a:rPr lang="en-GB" sz="3200" b="1" dirty="0"/>
              <a:t>acute severe asthma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49211" t="26199" r="24407" b="58401"/>
          <a:stretch/>
        </p:blipFill>
        <p:spPr>
          <a:xfrm>
            <a:off x="524007" y="2132237"/>
            <a:ext cx="8261490" cy="271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835286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Indications for rescue courses of corticosteroids</a:t>
            </a:r>
            <a:endParaRPr lang="en-GB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S</a:t>
            </a:r>
            <a:r>
              <a:rPr lang="en-GB" sz="2400" dirty="0" smtClean="0"/>
              <a:t>ymptoms </a:t>
            </a:r>
            <a:r>
              <a:rPr lang="en-GB" sz="2400" dirty="0"/>
              <a:t>and PEF progressively worsening day by </a:t>
            </a:r>
            <a:r>
              <a:rPr lang="en-GB" sz="2400" dirty="0" smtClean="0"/>
              <a:t>day with </a:t>
            </a:r>
            <a:r>
              <a:rPr lang="en-GB" sz="2400" dirty="0"/>
              <a:t>a fall of PEF below 60% of the patient’s personal </a:t>
            </a:r>
            <a:r>
              <a:rPr lang="en-GB" sz="2400" dirty="0" smtClean="0"/>
              <a:t>best recording</a:t>
            </a:r>
          </a:p>
          <a:p>
            <a:endParaRPr lang="en-GB" sz="2400" dirty="0" smtClean="0"/>
          </a:p>
          <a:p>
            <a:r>
              <a:rPr lang="en-GB" sz="2400" dirty="0" smtClean="0"/>
              <a:t>Onset </a:t>
            </a:r>
            <a:r>
              <a:rPr lang="en-GB" sz="2400" dirty="0"/>
              <a:t>or worsening of sleep disturbance by </a:t>
            </a:r>
            <a:r>
              <a:rPr lang="en-GB" sz="2400" dirty="0" smtClean="0"/>
              <a:t>asthma</a:t>
            </a:r>
          </a:p>
          <a:p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ersistence </a:t>
            </a:r>
            <a:r>
              <a:rPr lang="en-GB" sz="2400" dirty="0"/>
              <a:t>of morning symptoms until </a:t>
            </a:r>
            <a:r>
              <a:rPr lang="en-GB" sz="2400" dirty="0" smtClean="0"/>
              <a:t>midday</a:t>
            </a:r>
          </a:p>
          <a:p>
            <a:endParaRPr lang="en-GB" sz="2400" dirty="0"/>
          </a:p>
          <a:p>
            <a:r>
              <a:rPr lang="en-GB" sz="2400" dirty="0" smtClean="0"/>
              <a:t>Progressively </a:t>
            </a:r>
            <a:r>
              <a:rPr lang="en-GB" sz="2400" dirty="0"/>
              <a:t>diminishing response to an </a:t>
            </a:r>
            <a:r>
              <a:rPr lang="en-GB" sz="2400" dirty="0" smtClean="0"/>
              <a:t>inhaled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Bronchodilator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Symptoms </a:t>
            </a:r>
            <a:r>
              <a:rPr lang="en-GB" sz="2400" dirty="0"/>
              <a:t>that are sufficiently severe to require </a:t>
            </a:r>
            <a:r>
              <a:rPr lang="en-GB" sz="2400" dirty="0" smtClean="0"/>
              <a:t>treatment with </a:t>
            </a:r>
            <a:r>
              <a:rPr lang="en-GB" sz="2400" dirty="0"/>
              <a:t>nebulised or injected </a:t>
            </a:r>
            <a:r>
              <a:rPr lang="en-GB" sz="2400" dirty="0" smtClean="0"/>
              <a:t>bronchodilators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9302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3608" y="83528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Prognosis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Good</a:t>
            </a:r>
          </a:p>
          <a:p>
            <a:r>
              <a:rPr lang="en-US" sz="2400" dirty="0" smtClean="0"/>
              <a:t>Preventable death (physicians/ patient)</a:t>
            </a:r>
          </a:p>
          <a:p>
            <a:r>
              <a:rPr lang="en-US" sz="2400" dirty="0" smtClean="0"/>
              <a:t>Education</a:t>
            </a:r>
          </a:p>
          <a:p>
            <a:r>
              <a:rPr lang="en-US" sz="2400" dirty="0" smtClean="0"/>
              <a:t>Discharge (75% of best personal PEF, discontinued nebulizer Rx)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7904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 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9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6159" y="804698"/>
            <a:ext cx="803168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/>
              <a:t>Asthma</a:t>
            </a:r>
          </a:p>
          <a:p>
            <a:r>
              <a:rPr lang="en-GB" sz="3200" dirty="0" smtClean="0"/>
              <a:t>Chronic inflammatory </a:t>
            </a:r>
            <a:r>
              <a:rPr lang="en-GB" sz="2400" dirty="0" smtClean="0"/>
              <a:t>disorder associated with airway hyper-responsiveness that leads to: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Recurrent episodes of wheezing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Breathlessness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</a:t>
            </a:r>
            <a:r>
              <a:rPr lang="en-GB" sz="2400" dirty="0" smtClean="0"/>
              <a:t>hest tightness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Coughing</a:t>
            </a:r>
          </a:p>
          <a:p>
            <a:r>
              <a:rPr lang="en-GB" sz="2400" dirty="0" smtClean="0"/>
              <a:t>(particularly at night and in the early morning)</a:t>
            </a:r>
          </a:p>
          <a:p>
            <a:endParaRPr lang="en-GB" sz="2400" dirty="0" smtClean="0"/>
          </a:p>
          <a:p>
            <a:r>
              <a:rPr lang="en-GB" sz="2400" dirty="0" smtClean="0"/>
              <a:t>with widespread </a:t>
            </a:r>
            <a:r>
              <a:rPr lang="en-GB" sz="2400" dirty="0"/>
              <a:t>but variable </a:t>
            </a:r>
            <a:r>
              <a:rPr lang="en-GB" sz="2400" dirty="0" smtClean="0"/>
              <a:t>airflow obstruction </a:t>
            </a:r>
            <a:r>
              <a:rPr lang="en-GB" sz="2400" dirty="0"/>
              <a:t>within the lung </a:t>
            </a:r>
            <a:r>
              <a:rPr lang="en-GB" sz="2400" dirty="0" smtClean="0"/>
              <a:t>that is </a:t>
            </a:r>
            <a:r>
              <a:rPr lang="en-GB" sz="2400" dirty="0"/>
              <a:t>often reversible, either spontaneously or with treatment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11416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2583"/>
            <a:ext cx="7715200" cy="612940"/>
          </a:xfrm>
        </p:spPr>
        <p:txBody>
          <a:bodyPr>
            <a:normAutofit fontScale="90000"/>
          </a:bodyPr>
          <a:lstStyle/>
          <a:p>
            <a:r>
              <a:rPr lang="en-GB" dirty="0"/>
              <a:t>Pathophysiology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Pathophysiological factors:</a:t>
            </a:r>
            <a:endParaRPr lang="en-GB" sz="2400" dirty="0" smtClean="0"/>
          </a:p>
          <a:p>
            <a:r>
              <a:rPr lang="en-GB" sz="2400" dirty="0" smtClean="0"/>
              <a:t>Airway </a:t>
            </a:r>
            <a:r>
              <a:rPr lang="en-GB" sz="2400" dirty="0"/>
              <a:t>hyper-reactivity (AHR) – the tendency for airways to </a:t>
            </a:r>
            <a:r>
              <a:rPr lang="en-GB" sz="2400" dirty="0" smtClean="0"/>
              <a:t>narrow excessively </a:t>
            </a:r>
            <a:r>
              <a:rPr lang="en-GB" sz="2400" dirty="0"/>
              <a:t>in response to triggers that have little or no </a:t>
            </a:r>
            <a:r>
              <a:rPr lang="en-GB" sz="2400" dirty="0" smtClean="0"/>
              <a:t>effect in </a:t>
            </a:r>
            <a:r>
              <a:rPr lang="en-GB" sz="2400" dirty="0"/>
              <a:t>normal </a:t>
            </a:r>
            <a:r>
              <a:rPr lang="en-GB" sz="2400" dirty="0" smtClean="0"/>
              <a:t>individuals</a:t>
            </a:r>
          </a:p>
          <a:p>
            <a:endParaRPr lang="en-US" sz="2400" dirty="0"/>
          </a:p>
          <a:p>
            <a:r>
              <a:rPr lang="en-GB" sz="2400" dirty="0"/>
              <a:t>A</a:t>
            </a:r>
            <a:r>
              <a:rPr lang="en-GB" sz="2400" dirty="0" smtClean="0"/>
              <a:t>irway narrowing</a:t>
            </a:r>
          </a:p>
          <a:p>
            <a:r>
              <a:rPr lang="en-GB" sz="2400" dirty="0"/>
              <a:t>N</a:t>
            </a:r>
            <a:r>
              <a:rPr lang="en-GB" sz="2400" dirty="0" smtClean="0"/>
              <a:t>eurogenic mechanisms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topy </a:t>
            </a:r>
            <a:r>
              <a:rPr lang="en-GB" sz="2400" dirty="0"/>
              <a:t>(the propensity to </a:t>
            </a:r>
            <a:r>
              <a:rPr lang="en-GB" sz="2400" dirty="0" smtClean="0"/>
              <a:t>produce </a:t>
            </a:r>
            <a:r>
              <a:rPr lang="en-GB" sz="2400" dirty="0" err="1" smtClean="0"/>
              <a:t>IgE</a:t>
            </a:r>
            <a:r>
              <a:rPr lang="en-GB" sz="2400" dirty="0" smtClean="0"/>
              <a:t>)</a:t>
            </a:r>
          </a:p>
          <a:p>
            <a:r>
              <a:rPr lang="en-US" sz="2400" dirty="0" smtClean="0"/>
              <a:t>Airway fibrosis and narrowing (chronic phase) </a:t>
            </a:r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63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2583"/>
            <a:ext cx="7715200" cy="612940"/>
          </a:xfrm>
        </p:spPr>
        <p:txBody>
          <a:bodyPr>
            <a:noAutofit/>
          </a:bodyPr>
          <a:lstStyle/>
          <a:p>
            <a:r>
              <a:rPr lang="en-GB" sz="2800" dirty="0"/>
              <a:t>Changes in peak flow following allergen challenge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8031" t="19900" r="18500" b="31800"/>
          <a:stretch/>
        </p:blipFill>
        <p:spPr>
          <a:xfrm>
            <a:off x="2148640" y="1509115"/>
            <a:ext cx="4965142" cy="403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56159" y="827710"/>
            <a:ext cx="80316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Pathophysiology </a:t>
            </a:r>
            <a:r>
              <a:rPr lang="en-GB" sz="2800" dirty="0"/>
              <a:t>of </a:t>
            </a:r>
            <a:r>
              <a:rPr lang="en-GB" sz="2800" dirty="0" smtClean="0"/>
              <a:t>asthma</a:t>
            </a:r>
          </a:p>
          <a:p>
            <a:pPr algn="ctr"/>
            <a:r>
              <a:rPr lang="en-GB" sz="2800" dirty="0"/>
              <a:t>Airway hyper-reactivity in asthma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594" t="26200" r="54332" b="20601"/>
          <a:stretch/>
        </p:blipFill>
        <p:spPr>
          <a:xfrm>
            <a:off x="1853444" y="2060848"/>
            <a:ext cx="5256584" cy="429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942"/>
            <a:ext cx="8229600" cy="1143000"/>
          </a:xfrm>
        </p:spPr>
        <p:txBody>
          <a:bodyPr/>
          <a:lstStyle/>
          <a:p>
            <a:r>
              <a:rPr lang="en-US" dirty="0" smtClean="0"/>
              <a:t>Clinical features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Intermittent vs persistent</a:t>
            </a:r>
          </a:p>
          <a:p>
            <a:r>
              <a:rPr lang="en-US" dirty="0" smtClean="0"/>
              <a:t>SOB, wheeze, cough (? Cough variant asthma)</a:t>
            </a:r>
          </a:p>
          <a:p>
            <a:r>
              <a:rPr lang="en-US" dirty="0" smtClean="0"/>
              <a:t>Diurnal variation ( more at ??)</a:t>
            </a:r>
            <a:endParaRPr lang="en-US" dirty="0"/>
          </a:p>
          <a:p>
            <a:r>
              <a:rPr lang="en-US" dirty="0" smtClean="0"/>
              <a:t>Exacerbating factors ( exercise, allergen, drugs?)</a:t>
            </a:r>
          </a:p>
          <a:p>
            <a:r>
              <a:rPr lang="en-US" dirty="0" smtClean="0"/>
              <a:t>Associations (upper airways allergy, nasal polyps)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337" t="52800" r="53544" b="28300"/>
          <a:stretch/>
        </p:blipFill>
        <p:spPr>
          <a:xfrm>
            <a:off x="467544" y="2276872"/>
            <a:ext cx="8070997" cy="26714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692695"/>
            <a:ext cx="80316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dirty="0" smtClean="0"/>
              <a:t>Diagnosis </a:t>
            </a:r>
            <a:r>
              <a:rPr lang="en-GB" sz="4000" dirty="0"/>
              <a:t>of asthma</a:t>
            </a:r>
          </a:p>
        </p:txBody>
      </p:sp>
    </p:spTree>
    <p:extLst>
      <p:ext uri="{BB962C8B-B14F-4D97-AF65-F5344CB8AC3E}">
        <p14:creationId xmlns:p14="http://schemas.microsoft.com/office/powerpoint/2010/main" val="5737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3775" t="22000" r="52362" b="17801"/>
          <a:stretch/>
        </p:blipFill>
        <p:spPr>
          <a:xfrm>
            <a:off x="2483768" y="2040786"/>
            <a:ext cx="3600400" cy="360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71600" y="98072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/>
              <a:t>Reversibility test</a:t>
            </a:r>
          </a:p>
        </p:txBody>
      </p:sp>
    </p:spTree>
    <p:extLst>
      <p:ext uri="{BB962C8B-B14F-4D97-AF65-F5344CB8AC3E}">
        <p14:creationId xmlns:p14="http://schemas.microsoft.com/office/powerpoint/2010/main" val="4289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 rot="10800000">
            <a:off x="5076056" y="0"/>
            <a:ext cx="4067944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مستطيل 6"/>
          <p:cNvSpPr/>
          <p:nvPr/>
        </p:nvSpPr>
        <p:spPr>
          <a:xfrm>
            <a:off x="0" y="5593234"/>
            <a:ext cx="9144000" cy="12786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11" y="5849251"/>
            <a:ext cx="840971" cy="82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 descr="Picture 8"/>
          <p:cNvPicPr>
            <a:picLocks noChangeAspect="1"/>
          </p:cNvPicPr>
          <p:nvPr/>
        </p:nvPicPr>
        <p:blipFill>
          <a:blip r:embed="rId3"/>
          <a:srcRect t="14575" b="16427"/>
          <a:stretch>
            <a:fillRect/>
          </a:stretch>
        </p:blipFill>
        <p:spPr>
          <a:xfrm>
            <a:off x="4081799" y="0"/>
            <a:ext cx="865841" cy="89303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مستطيل 19"/>
          <p:cNvSpPr/>
          <p:nvPr/>
        </p:nvSpPr>
        <p:spPr>
          <a:xfrm rot="10800000">
            <a:off x="-20337" y="1"/>
            <a:ext cx="3949436" cy="548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7624" y="2950747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/>
              <a:t>Other tests?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3202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495</Words>
  <Application>Microsoft Office PowerPoint</Application>
  <PresentationFormat>On-screen Show (4:3)</PresentationFormat>
  <Paragraphs>88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Berlin Sans FB Demi</vt:lpstr>
      <vt:lpstr>Calibri</vt:lpstr>
      <vt:lpstr>Times New Roman</vt:lpstr>
      <vt:lpstr>نسق Office</vt:lpstr>
      <vt:lpstr>PowerPoint Presentation</vt:lpstr>
      <vt:lpstr>PowerPoint Presentation</vt:lpstr>
      <vt:lpstr>Pathophysiology</vt:lpstr>
      <vt:lpstr>Changes in peak flow following allergen challenge</vt:lpstr>
      <vt:lpstr>PowerPoint Presentation</vt:lpstr>
      <vt:lpstr>Clinical features</vt:lpstr>
      <vt:lpstr>PowerPoint Presentation</vt:lpstr>
      <vt:lpstr>PowerPoint Presentation</vt:lpstr>
      <vt:lpstr>PowerPoint Presentation</vt:lpstr>
      <vt:lpstr>PowerPoint Presentation</vt:lpstr>
      <vt:lpstr>(ICS = inhaled corticosteroids (glucocorticoids); LABA = long-acting β2-agonist; LAMA = long-acting muscarinic antagonist; LTRA = leukotriene receptor antagonist; SR = sustained-release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فراس رشيد صايل</cp:lastModifiedBy>
  <cp:revision>28</cp:revision>
  <dcterms:created xsi:type="dcterms:W3CDTF">2021-02-24T17:08:28Z</dcterms:created>
  <dcterms:modified xsi:type="dcterms:W3CDTF">2022-02-06T20:49:53Z</dcterms:modified>
</cp:coreProperties>
</file>